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6" r:id="rId4"/>
    <p:sldId id="267" r:id="rId5"/>
    <p:sldId id="257" r:id="rId6"/>
    <p:sldId id="258" r:id="rId7"/>
    <p:sldId id="269" r:id="rId8"/>
    <p:sldId id="259" r:id="rId9"/>
    <p:sldId id="260" r:id="rId10"/>
    <p:sldId id="261" r:id="rId11"/>
    <p:sldId id="263" r:id="rId12"/>
    <p:sldId id="264" r:id="rId13"/>
    <p:sldId id="268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7638C-759C-41C9-82F3-F05D0B8D3CF2}" type="datetimeFigureOut">
              <a:rPr lang="it-IT" smtClean="0"/>
              <a:pPr/>
              <a:t>04/07/2013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9E3E65-B8DC-41CB-B8A1-AD2B5E3045A6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egretario\Desktop\03%20-%20La%20leva%20calcistica%20della%20classe%20'68%20-%20by%20TTLNG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fnp-bandie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72" y="1000108"/>
            <a:ext cx="3659684" cy="2786082"/>
          </a:xfrm>
          <a:prstGeom prst="rect">
            <a:avLst/>
          </a:prstGeom>
        </p:spPr>
      </p:pic>
      <p:pic>
        <p:nvPicPr>
          <p:cNvPr id="7" name="Immagine 6" descr="fnp-bandie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2571744"/>
            <a:ext cx="3218948" cy="2450554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2582641" y="857232"/>
            <a:ext cx="77267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“UNIAMO LE</a:t>
            </a:r>
          </a:p>
          <a:p>
            <a:pPr algn="ctr"/>
            <a:r>
              <a:rPr lang="it-IT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GENERAZIONI”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14282" y="5000635"/>
            <a:ext cx="45767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54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PROGETTO “Agire 2013”</a:t>
            </a:r>
            <a:endParaRPr lang="it-IT" sz="54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9BBB5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1" name="Immagine 10" descr="logo-giovan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126943"/>
            <a:ext cx="4214810" cy="1731057"/>
          </a:xfrm>
          <a:prstGeom prst="rect">
            <a:avLst/>
          </a:prstGeom>
        </p:spPr>
      </p:pic>
      <p:pic>
        <p:nvPicPr>
          <p:cNvPr id="9" name="03 - La leva calcistica della classe '68 - by TTL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08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INFORMAZIONE  SULL’AVVIO DEL PROGETTO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SENSIBILIZZAZIONE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DIFFUSIONE RISULTATO RICERCA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Verranno utilizzati: </a:t>
            </a:r>
            <a:r>
              <a:rPr lang="it-IT" b="1" dirty="0" err="1" smtClean="0">
                <a:solidFill>
                  <a:schemeClr val="tx2"/>
                </a:solidFill>
                <a:latin typeface="Arial Narrow" pitchFamily="34" charset="0"/>
              </a:rPr>
              <a:t>grafici-tabelle</a:t>
            </a: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 materiali divulgativi – depliant </a:t>
            </a:r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Siti - </a:t>
            </a:r>
            <a:r>
              <a:rPr lang="it-IT" b="1" dirty="0" err="1" smtClean="0">
                <a:solidFill>
                  <a:schemeClr val="tx2"/>
                </a:solidFill>
                <a:latin typeface="Arial Narrow" pitchFamily="34" charset="0"/>
              </a:rPr>
              <a:t>facebook</a:t>
            </a: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  <a:latin typeface="Arial Narrow" pitchFamily="34" charset="0"/>
              </a:rPr>
              <a:t>Comunicati stampa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3074" name="Picture 2" descr="http://www.fnpcisllatina.it/images/logo-fnp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</p:spPr>
      </p:pic>
      <p:pic>
        <p:nvPicPr>
          <p:cNvPr id="4" name="Picture 2" descr="C:\Users\Segretario\AppData\Local\Microsoft\Windows\Temporary Internet Files\Content.IE5\HKXEEM6H\MM900254494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4844" y="3714752"/>
            <a:ext cx="1827552" cy="15716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       Percorso di 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/>
          <a:lstStyle/>
          <a:p>
            <a:r>
              <a:rPr lang="it-IT" dirty="0" smtClean="0">
                <a:latin typeface="+mj-lt"/>
              </a:rPr>
              <a:t>Temi :</a:t>
            </a:r>
          </a:p>
          <a:p>
            <a:r>
              <a:rPr lang="it-IT" dirty="0" smtClean="0">
                <a:latin typeface="+mj-lt"/>
              </a:rPr>
              <a:t>Gli enti locali e le risorse.</a:t>
            </a:r>
          </a:p>
          <a:p>
            <a:r>
              <a:rPr lang="it-IT" dirty="0" smtClean="0">
                <a:latin typeface="+mj-lt"/>
              </a:rPr>
              <a:t>Il comune: funzioni fondamentali.</a:t>
            </a:r>
          </a:p>
          <a:p>
            <a:r>
              <a:rPr lang="it-IT" dirty="0" smtClean="0">
                <a:latin typeface="+mj-lt"/>
              </a:rPr>
              <a:t>La fiscalità municipale.</a:t>
            </a:r>
          </a:p>
          <a:p>
            <a:r>
              <a:rPr lang="it-IT" dirty="0" smtClean="0">
                <a:latin typeface="+mj-lt"/>
              </a:rPr>
              <a:t>Chiavi di lettura del bilancio.</a:t>
            </a:r>
          </a:p>
          <a:p>
            <a:r>
              <a:rPr lang="it-IT" dirty="0" smtClean="0">
                <a:latin typeface="+mj-lt"/>
              </a:rPr>
              <a:t>La concertazione territoriale:fisco e tariffe.</a:t>
            </a:r>
          </a:p>
          <a:p>
            <a:r>
              <a:rPr lang="it-IT" dirty="0" smtClean="0">
                <a:latin typeface="+mj-lt"/>
              </a:rPr>
              <a:t>Il ruolo del sindacato nelle politiche sociali.</a:t>
            </a:r>
          </a:p>
          <a:p>
            <a:r>
              <a:rPr lang="it-IT" dirty="0" smtClean="0">
                <a:latin typeface="+mj-lt"/>
              </a:rPr>
              <a:t>L’osservatorio sulla contrattazione sociale. </a:t>
            </a:r>
          </a:p>
          <a:p>
            <a:endParaRPr lang="it-IT" dirty="0"/>
          </a:p>
        </p:txBody>
      </p:sp>
      <p:pic>
        <p:nvPicPr>
          <p:cNvPr id="4099" name="Picture 3" descr="C:\Users\Segretario\AppData\Local\Microsoft\Windows\Temporary Internet Files\Content.IE5\WE7VRE2R\MC90008895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429264"/>
            <a:ext cx="1768450" cy="1099109"/>
          </a:xfrm>
          <a:prstGeom prst="rect">
            <a:avLst/>
          </a:prstGeom>
          <a:noFill/>
        </p:spPr>
      </p:pic>
      <p:pic>
        <p:nvPicPr>
          <p:cNvPr id="4100" name="Picture 4" descr="C:\Users\Segretario\AppData\Local\Microsoft\Windows\Temporary Internet Files\Content.IE5\6D17UKLX\MC90037012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714884"/>
            <a:ext cx="1794967" cy="18333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Percorso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+mj-lt"/>
              </a:rPr>
              <a:t>Dati Generali del Territorio ( provincia </a:t>
            </a:r>
            <a:r>
              <a:rPr lang="it-IT" dirty="0" err="1" smtClean="0">
                <a:latin typeface="+mj-lt"/>
              </a:rPr>
              <a:t>–distretto-comune</a:t>
            </a:r>
            <a:r>
              <a:rPr lang="it-IT" dirty="0" smtClean="0">
                <a:latin typeface="+mj-lt"/>
              </a:rPr>
              <a:t>)</a:t>
            </a:r>
          </a:p>
          <a:p>
            <a:r>
              <a:rPr lang="it-IT" dirty="0" smtClean="0">
                <a:latin typeface="+mj-lt"/>
              </a:rPr>
              <a:t>Organizzazione del territorio (</a:t>
            </a:r>
            <a:r>
              <a:rPr lang="it-IT" dirty="0" err="1" smtClean="0">
                <a:latin typeface="+mj-lt"/>
              </a:rPr>
              <a:t>assessorato-direzione-struttura</a:t>
            </a:r>
            <a:r>
              <a:rPr lang="it-IT" dirty="0" smtClean="0">
                <a:latin typeface="+mj-lt"/>
              </a:rPr>
              <a:t>)</a:t>
            </a:r>
          </a:p>
          <a:p>
            <a:r>
              <a:rPr lang="it-IT" dirty="0" smtClean="0">
                <a:latin typeface="+mj-lt"/>
              </a:rPr>
              <a:t>Raccolta dati demografici - famiglia – disagi.</a:t>
            </a:r>
          </a:p>
          <a:p>
            <a:r>
              <a:rPr lang="it-IT" dirty="0" smtClean="0">
                <a:latin typeface="+mj-lt"/>
              </a:rPr>
              <a:t>Politiche sociali nel distretto</a:t>
            </a:r>
          </a:p>
          <a:p>
            <a:pPr lvl="4"/>
            <a:r>
              <a:rPr lang="it-IT" dirty="0" smtClean="0">
                <a:latin typeface="+mj-lt"/>
              </a:rPr>
              <a:t>Aree di intervento</a:t>
            </a:r>
          </a:p>
          <a:p>
            <a:pPr lvl="4"/>
            <a:r>
              <a:rPr lang="it-IT" dirty="0" smtClean="0">
                <a:latin typeface="+mj-lt"/>
              </a:rPr>
              <a:t>Principali interventi</a:t>
            </a:r>
          </a:p>
          <a:p>
            <a:r>
              <a:rPr lang="it-IT" dirty="0" smtClean="0">
                <a:latin typeface="+mj-lt"/>
              </a:rPr>
              <a:t>Mappatura dei servizi offerti</a:t>
            </a:r>
          </a:p>
          <a:p>
            <a:r>
              <a:rPr lang="it-IT" dirty="0" smtClean="0">
                <a:latin typeface="+mj-lt"/>
              </a:rPr>
              <a:t>Indicatori di efficienza dei servizi</a:t>
            </a:r>
          </a:p>
          <a:p>
            <a:pPr lvl="4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5123" name="Picture 3" descr="C:\Users\Segretario\AppData\Local\Microsoft\Windows\Temporary Internet Files\Content.IE5\BC0BZ3X3\MC90037055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706" y="4357694"/>
            <a:ext cx="1565596" cy="117203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</a:t>
            </a:r>
            <a:r>
              <a:rPr lang="it-IT" dirty="0" err="1" smtClean="0"/>
              <a:t>DI</a:t>
            </a:r>
            <a:r>
              <a:rPr lang="it-IT" dirty="0" smtClean="0"/>
              <a:t>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+mj-lt"/>
              </a:rPr>
              <a:t>La spesa per i servizi:</a:t>
            </a:r>
          </a:p>
          <a:p>
            <a:pPr lvl="2"/>
            <a:r>
              <a:rPr lang="it-IT" dirty="0" smtClean="0">
                <a:latin typeface="+mj-lt"/>
              </a:rPr>
              <a:t>Le entrate</a:t>
            </a:r>
          </a:p>
          <a:p>
            <a:pPr lvl="2"/>
            <a:r>
              <a:rPr lang="it-IT" dirty="0" smtClean="0">
                <a:latin typeface="+mj-lt"/>
              </a:rPr>
              <a:t>I contributi</a:t>
            </a:r>
          </a:p>
          <a:p>
            <a:pPr lvl="2"/>
            <a:r>
              <a:rPr lang="it-IT" dirty="0" smtClean="0">
                <a:latin typeface="+mj-lt"/>
              </a:rPr>
              <a:t>I finanziamenti</a:t>
            </a:r>
          </a:p>
          <a:p>
            <a:r>
              <a:rPr lang="it-IT" dirty="0" smtClean="0">
                <a:latin typeface="+mj-lt"/>
              </a:rPr>
              <a:t>I servizi del territorio:</a:t>
            </a:r>
          </a:p>
          <a:p>
            <a:pPr lvl="2"/>
            <a:r>
              <a:rPr lang="it-IT" dirty="0" smtClean="0">
                <a:latin typeface="+mj-lt"/>
              </a:rPr>
              <a:t>Area adulti</a:t>
            </a:r>
          </a:p>
          <a:p>
            <a:pPr lvl="2"/>
            <a:r>
              <a:rPr lang="it-IT" dirty="0" smtClean="0">
                <a:latin typeface="+mj-lt"/>
              </a:rPr>
              <a:t>Area disabili</a:t>
            </a:r>
          </a:p>
          <a:p>
            <a:pPr lvl="2"/>
            <a:r>
              <a:rPr lang="it-IT" dirty="0" smtClean="0">
                <a:latin typeface="+mj-lt"/>
              </a:rPr>
              <a:t>Area anziani</a:t>
            </a:r>
          </a:p>
          <a:p>
            <a:pPr lvl="2"/>
            <a:r>
              <a:rPr lang="it-IT" dirty="0" smtClean="0">
                <a:latin typeface="+mj-lt"/>
              </a:rPr>
              <a:t>Area minori e famiglia</a:t>
            </a:r>
          </a:p>
          <a:p>
            <a:pPr lvl="2"/>
            <a:r>
              <a:rPr lang="it-IT" dirty="0" smtClean="0">
                <a:latin typeface="+mj-lt"/>
              </a:rPr>
              <a:t>La spesa per gli asili nido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           Verifica/Valutazione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>
                <a:latin typeface="+mj-lt"/>
              </a:rPr>
              <a:t>La necessità di poter contare su un sistema decisionale informato, in grado di conoscere una sufficiente quantità di dati validati sulla situazione dei servizi del territorio  prevede :</a:t>
            </a:r>
          </a:p>
          <a:p>
            <a:r>
              <a:rPr lang="it-IT" dirty="0" smtClean="0">
                <a:latin typeface="+mj-lt"/>
              </a:rPr>
              <a:t> valutazione iniziale (diagnostica)</a:t>
            </a:r>
          </a:p>
          <a:p>
            <a:r>
              <a:rPr lang="it-IT" dirty="0" smtClean="0">
                <a:latin typeface="+mj-lt"/>
              </a:rPr>
              <a:t>valutazione in itinere ( formativa )</a:t>
            </a:r>
          </a:p>
          <a:p>
            <a:r>
              <a:rPr lang="it-IT" dirty="0" smtClean="0">
                <a:latin typeface="+mj-lt"/>
              </a:rPr>
              <a:t>Valutazione finale ( </a:t>
            </a:r>
            <a:r>
              <a:rPr lang="it-IT" dirty="0" err="1" smtClean="0">
                <a:latin typeface="+mj-lt"/>
              </a:rPr>
              <a:t>sommativa</a:t>
            </a:r>
            <a:r>
              <a:rPr lang="it-IT" dirty="0" smtClean="0">
                <a:latin typeface="+mj-lt"/>
              </a:rPr>
              <a:t> ) 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LA STESURA DEL RAPPORTO FINALE COSTITUIRA’ IL RISULTATO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UNA SERIE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SPERIMENTAZIONI NELLA RACCOLTA DELLE INFORMAZIONI E NELLA DEFINIZIONE DELLE EFFETTIVE ESIGENZE CONOSCITIVE  DEI DISTRETTI E DEGLI ENTI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6146" name="Picture 2" descr="C:\Users\Segretario\AppData\Local\Microsoft\Windows\Temporary Internet Files\Content.IE5\WE7VRE2R\MC90030772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2182" y="5198198"/>
            <a:ext cx="1831818" cy="165980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6" name="Segnaposto contenuto 5" descr="prov_latin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143116"/>
            <a:ext cx="5857916" cy="3391699"/>
          </a:xfrm>
        </p:spPr>
      </p:pic>
      <p:sp>
        <p:nvSpPr>
          <p:cNvPr id="7" name="Rettangolo 6"/>
          <p:cNvSpPr/>
          <p:nvPr/>
        </p:nvSpPr>
        <p:spPr>
          <a:xfrm>
            <a:off x="1571604" y="1571612"/>
            <a:ext cx="65008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it-IT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it-IT" sz="1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nziani</a:t>
            </a:r>
            <a:r>
              <a:rPr lang="it-IT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</a:t>
            </a:r>
            <a:r>
              <a:rPr lang="it-IT" sz="1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ovani</a:t>
            </a:r>
            <a:r>
              <a:rPr lang="it-IT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it-IT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</a:t>
            </a:r>
            <a:r>
              <a:rPr lang="it-IT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sponsabilmente</a:t>
            </a:r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00100" y="4286256"/>
            <a:ext cx="750099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Per lo sviluppo solidale del Territorio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" name="Immagine 8" descr="u100845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142984"/>
            <a:ext cx="1661984" cy="2500330"/>
          </a:xfrm>
          <a:prstGeom prst="rect">
            <a:avLst/>
          </a:prstGeom>
        </p:spPr>
      </p:pic>
      <p:pic>
        <p:nvPicPr>
          <p:cNvPr id="10" name="Immagine 9" descr="su962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3352800"/>
            <a:ext cx="152400" cy="152400"/>
          </a:xfrm>
          <a:prstGeom prst="rect">
            <a:avLst/>
          </a:prstGeom>
        </p:spPr>
      </p:pic>
      <p:pic>
        <p:nvPicPr>
          <p:cNvPr id="2052" name="Picture 4" descr="http://www.fnpcisllatina.it/images/logo-fnp-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072206"/>
            <a:ext cx="9144000" cy="7857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Premesso che: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>
                <a:latin typeface="+mj-lt"/>
              </a:rPr>
              <a:t>LE NUOVE GENERAZIONI RAPPRESENTANO IL PRESENTE E IL FUTURO DELLA SOCIETA’ E CHE I PENSIONATI  RAPPRESENTANO L’ESPERIENZA , LA STORIA E LA CONTINUITA’;</a:t>
            </a: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r>
              <a:rPr lang="it-IT" dirty="0" smtClean="0">
                <a:latin typeface="+mj-lt"/>
              </a:rPr>
              <a:t>IL PROGETTO SI INSERISCE NELLA SCELTA PIU’ AMPIA OPERATA DALLA FNP , </a:t>
            </a:r>
            <a:r>
              <a:rPr lang="it-IT" dirty="0" err="1" smtClean="0">
                <a:latin typeface="+mj-lt"/>
              </a:rPr>
              <a:t>DI</a:t>
            </a:r>
            <a:r>
              <a:rPr lang="it-IT" dirty="0" smtClean="0">
                <a:latin typeface="+mj-lt"/>
              </a:rPr>
              <a:t> UNIRE LE GENERAZIONI RICONOSCENDO ,ALL’INTERNO DELLA NOSTRA ORGANIZZAZIONE, UNO SPAZIO SIGNIFICATIVO  AI GIOVANI.</a:t>
            </a: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r>
              <a:rPr lang="it-IT" dirty="0" smtClean="0">
                <a:latin typeface="+mj-lt"/>
              </a:rPr>
              <a:t>L’osservatorio sulle Politiche sociali rappresenta una risorsa cruciale per la programmazione a livello locale dei servizi .</a:t>
            </a:r>
          </a:p>
          <a:p>
            <a:r>
              <a:rPr lang="it-IT" dirty="0" smtClean="0">
                <a:latin typeface="+mj-lt"/>
              </a:rPr>
              <a:t>I bisogni espressi da lavoratori e pensionati  richiedono una contrattazione per la realizzazione e per il miglioramento dei servizi sociali territoriali.</a:t>
            </a:r>
          </a:p>
          <a:p>
            <a:r>
              <a:rPr lang="it-IT" dirty="0" smtClean="0">
                <a:latin typeface="+mj-lt"/>
              </a:rPr>
              <a:t> E’ essenziale che i servizi sociali presenti sul territorio si integrino in un sistema dove l’efficienza operativa e l’efficacia dei risultati costituisca la finalità ( benessere della persona, prevenzione del disagio, miglioramento della qualità della vita delle comunità locali.</a:t>
            </a:r>
          </a:p>
          <a:p>
            <a:pPr>
              <a:buNone/>
            </a:pPr>
            <a:endParaRPr lang="it-IT" dirty="0" smtClean="0"/>
          </a:p>
          <a:p>
            <a:pPr lvl="8" algn="r"/>
            <a:r>
              <a:rPr lang="it-IT" sz="1300" u="sng" dirty="0" smtClean="0">
                <a:latin typeface="+mj-lt"/>
              </a:rPr>
              <a:t>PROGETTO </a:t>
            </a:r>
            <a:r>
              <a:rPr lang="it-IT" sz="1300" u="sng" dirty="0" err="1" smtClean="0">
                <a:latin typeface="+mj-lt"/>
              </a:rPr>
              <a:t>A.GI.RE</a:t>
            </a:r>
            <a:r>
              <a:rPr lang="it-IT" sz="1300" u="sng" dirty="0" smtClean="0">
                <a:latin typeface="+mj-lt"/>
              </a:rPr>
              <a:t>  FNP CISL </a:t>
            </a:r>
            <a:endParaRPr lang="it-IT" sz="1300" u="sng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PREMESSA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+mj-lt"/>
              </a:rPr>
              <a:t>L’operatività sociale richiede alla UST e alla FNP di Latina, nell’espletamento delle proprie competenze,  l’utilizzo di uno strumento di  lettura del territorio e di analisi sui servizi sociali e sui fenomeni sociali che caratterizzano un territorio e la sua evoluzione.</a:t>
            </a: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r>
              <a:rPr lang="it-IT" dirty="0" smtClean="0">
                <a:latin typeface="+mj-lt"/>
              </a:rPr>
              <a:t>La conoscenza e l’aggiornamento di ciò che viene prodotto e realizzato dal territorio in termini di politiche sociali permette di realizzare e migliorare gli strumenti valutativi per meglio qualificare l’offerta, per aumentare la trasparenza sulle scelte e costruire servizi rispondenti alle effettive esigenze del cittadino nei diversi contesti territoriali.</a:t>
            </a:r>
            <a:endParaRPr lang="it-IT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286000" y="6143644"/>
            <a:ext cx="68580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 algn="r"/>
            <a:r>
              <a:rPr lang="it-IT" sz="1300" u="sng" dirty="0" smtClean="0"/>
              <a:t>PROGETTO </a:t>
            </a:r>
            <a:r>
              <a:rPr lang="it-IT" sz="1300" u="sng" dirty="0" err="1" smtClean="0"/>
              <a:t>A.GI.RE</a:t>
            </a:r>
            <a:r>
              <a:rPr lang="it-IT" sz="1300" u="sng" dirty="0" smtClean="0"/>
              <a:t>  FNP CISL </a:t>
            </a:r>
            <a:endParaRPr lang="it-IT" sz="1300" u="sng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FNP e ASSOCIAZIONE GIOVANI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 lvl="2"/>
            <a:r>
              <a:rPr lang="it-IT" sz="3600" dirty="0" smtClean="0">
                <a:solidFill>
                  <a:srgbClr val="FF0000"/>
                </a:solidFill>
              </a:rPr>
              <a:t>FINALITA’ del Progetto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sz="2100" dirty="0" smtClean="0">
                <a:latin typeface="+mj-lt"/>
              </a:rPr>
              <a:t>CREARE UN CENTRO </a:t>
            </a:r>
            <a:r>
              <a:rPr lang="it-IT" sz="2100" dirty="0" err="1" smtClean="0">
                <a:latin typeface="+mj-lt"/>
              </a:rPr>
              <a:t>DI</a:t>
            </a:r>
            <a:r>
              <a:rPr lang="it-IT" sz="2100" dirty="0" smtClean="0">
                <a:latin typeface="+mj-lt"/>
              </a:rPr>
              <a:t> AGGREGAZIONE GIOVANILE , PUNTO </a:t>
            </a:r>
            <a:r>
              <a:rPr lang="it-IT" sz="2100" dirty="0" err="1" smtClean="0">
                <a:latin typeface="+mj-lt"/>
              </a:rPr>
              <a:t>DI</a:t>
            </a:r>
            <a:r>
              <a:rPr lang="it-IT" sz="2100" dirty="0" smtClean="0">
                <a:latin typeface="+mj-lt"/>
              </a:rPr>
              <a:t> RIFERIMENTO PER GLI OPERATORI E PER L’ORGANIZZAZIONE TUTTA, PER  UNA CORRETTA INTEGRAZIONE NELLA CONCERTAZIONE E NELLA PROGRAMMAZIONE DEI SERVIZI SOCIALI DEI VARI ATTORI.</a:t>
            </a:r>
          </a:p>
          <a:p>
            <a:r>
              <a:rPr lang="it-IT" sz="2100" dirty="0" smtClean="0">
                <a:latin typeface="+mj-lt"/>
              </a:rPr>
              <a:t> FAVORIRE UN CORRETTO RAPPORTO TRA LE GIOVANI GENERAZIONI E IL SINDACATO.</a:t>
            </a:r>
          </a:p>
          <a:p>
            <a:r>
              <a:rPr lang="it-IT" sz="2100" dirty="0" smtClean="0">
                <a:latin typeface="+mj-lt"/>
              </a:rPr>
              <a:t>FAR COMPRENDERE AI GIOVANI I PRINCIPI E LE FINALITA’ DELLA NOSTRA ORGANIZZAZIONE ATTRAVERSO L’ESPERIENZA DIRETTA perché OPERINO SCELTE CONSAPEVOLI</a:t>
            </a: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pPr>
              <a:buNone/>
            </a:pPr>
            <a:endParaRPr lang="it-IT" dirty="0">
              <a:latin typeface="+mj-lt"/>
            </a:endParaRPr>
          </a:p>
        </p:txBody>
      </p:sp>
      <p:pic>
        <p:nvPicPr>
          <p:cNvPr id="1028" name="Picture 4" descr="http://www.fnpcisllatina.it/images/logo-fnp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</p:spPr>
      </p:pic>
      <p:pic>
        <p:nvPicPr>
          <p:cNvPr id="1033" name="Picture 9" descr="C:\Users\Segretario\AppData\Local\Microsoft\Windows\Temporary Internet Files\Content.IE5\HKXEEM6H\MC90035875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072074"/>
            <a:ext cx="1571636" cy="1379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72518" cy="7246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OBIETTIVI SPECIFICI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 smtClean="0"/>
              <a:t>FAVORIRE LA FORMAZIONE DEI GIOVANI SUI TEMI DELLE POLITICHE SOCIALI.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SENSIBILIZZARE IL TERRITORIO , ATTRAVERSO INIZIATIVE DELL’ASSOCIAZIONE GIOVANI,  SUL RUOLO STRATEGICO DEL SINDACATO NELLA PROGRAMMAZIONE DEI SERVIZI SOCIALI .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SENSIBILIZZARE LA CITTADINANZA NELLA LETTURA DEI SERVIZI COME INTERVENTO ECONOMICO A SOSTEGNO DELLE </a:t>
            </a:r>
            <a:r>
              <a:rPr lang="it-IT" i="1" dirty="0" smtClean="0"/>
              <a:t>FAMIGLIE</a:t>
            </a:r>
            <a:r>
              <a:rPr lang="it-IT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DARE VOCE AL PROTAGONISMO GIOVANILE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ATTIVARE SINERGIE CON GLI  </a:t>
            </a:r>
            <a:r>
              <a:rPr lang="it-IT" dirty="0" err="1" smtClean="0"/>
              <a:t>E.E.</a:t>
            </a:r>
            <a:r>
              <a:rPr lang="it-IT" dirty="0" smtClean="0"/>
              <a:t> </a:t>
            </a:r>
            <a:r>
              <a:rPr lang="it-IT" dirty="0" err="1" smtClean="0"/>
              <a:t>L.L.</a:t>
            </a:r>
            <a:r>
              <a:rPr lang="it-IT" dirty="0" smtClean="0"/>
              <a:t> E CON LE ASSOCIAZIONI PRESENTI SUL TERRITORIO</a:t>
            </a:r>
          </a:p>
          <a:p>
            <a:pPr>
              <a:buFont typeface="Wingdings" pitchFamily="2" charset="2"/>
              <a:buChar char="q"/>
            </a:pPr>
            <a:endParaRPr lang="it-IT" dirty="0"/>
          </a:p>
        </p:txBody>
      </p:sp>
      <p:pic>
        <p:nvPicPr>
          <p:cNvPr id="6146" name="Picture 2" descr="http://www.fnpcisllatina.it/images/logo-fnp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SPECIFICI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RACCOGLIERE, ORGANIZZARE E RAPPRESENTARE I DATI DEL TERRITORIO.</a:t>
            </a:r>
          </a:p>
          <a:p>
            <a:r>
              <a:rPr lang="it-IT" dirty="0" smtClean="0"/>
              <a:t>FAVORIRE L’INDAGINE SUI BISOGNI DEL TERRITORIO.</a:t>
            </a:r>
          </a:p>
          <a:p>
            <a:r>
              <a:rPr lang="it-IT" dirty="0" smtClean="0"/>
              <a:t>RILEVARE LE BUONE PRASSI SUI SERVIZI OFFERTI.</a:t>
            </a:r>
          </a:p>
          <a:p>
            <a:r>
              <a:rPr lang="it-IT" dirty="0" smtClean="0"/>
              <a:t>PROGRAMMARE INTERVENTI LOCALI EFFICACI.</a:t>
            </a:r>
          </a:p>
          <a:p>
            <a:endParaRPr lang="it-IT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TEMPI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PER LA PARTICOLARE TIPOLOGIA DEL PROGETTO SI PREVEDONO 3 PERCORSI TEMPORALI</a:t>
            </a:r>
          </a:p>
          <a:p>
            <a:pPr>
              <a:buNone/>
            </a:pPr>
            <a:endParaRPr lang="it-IT" dirty="0" smtClean="0"/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 2  MESI PER LA FORMAZIONE 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4  MESI PER LA RICERCA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3   MESI PER LA PROGRAMMAZIONE E VERIFICA      FINALE</a:t>
            </a:r>
            <a:endParaRPr lang="it-IT" dirty="0"/>
          </a:p>
        </p:txBody>
      </p:sp>
      <p:pic>
        <p:nvPicPr>
          <p:cNvPr id="5122" name="Picture 2" descr="http://www.fnpcisllatina.it/images/logo-fnp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</p:spPr>
      </p:pic>
      <p:pic>
        <p:nvPicPr>
          <p:cNvPr id="2051" name="Picture 3" descr="C:\Users\Segretario\AppData\Local\Microsoft\Windows\Temporary Internet Files\Content.IE5\6D17UKLX\MP90040067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4643446"/>
            <a:ext cx="1274203" cy="127420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SOGGETTI COINVOLTI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RESPONSABILE : LINO DE LUCA (</a:t>
            </a: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Segr.Gen.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FNP  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COORDINATRICE : </a:t>
            </a: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Tommasina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Fantozzi (</a:t>
            </a: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Segr.UST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)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FORMATORI ( </a:t>
            </a: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Guattari-Casolaro-Serra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-Saivano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) </a:t>
            </a:r>
            <a:endParaRPr lang="it-IT" dirty="0" smtClean="0">
              <a:solidFill>
                <a:schemeClr val="accent3">
                  <a:lumMod val="75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GRUPPO GIOVANI 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REFERENTI FNP  DELEGATI ALLA CONTRATTAZIONE SOCIALE </a:t>
            </a:r>
            <a:endParaRPr lang="it-IT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098" name="Picture 2" descr="http://www.fnpcisllatina.it/images/logo-fnp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</p:spPr>
      </p:pic>
      <p:pic>
        <p:nvPicPr>
          <p:cNvPr id="5" name="Immagine 4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4572008"/>
            <a:ext cx="2571736" cy="19208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794</TotalTime>
  <Words>744</Words>
  <Application>Microsoft Office PowerPoint</Application>
  <PresentationFormat>Presentazione su schermo (4:3)</PresentationFormat>
  <Paragraphs>95</Paragraphs>
  <Slides>14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Equinozio</vt:lpstr>
      <vt:lpstr>Diapositiva 1</vt:lpstr>
      <vt:lpstr>                </vt:lpstr>
      <vt:lpstr>           Premesso che:</vt:lpstr>
      <vt:lpstr>         PREMESSA</vt:lpstr>
      <vt:lpstr> FNP e ASSOCIAZIONE GIOVANI</vt:lpstr>
      <vt:lpstr>            OBIETTIVI SPECIFICI </vt:lpstr>
      <vt:lpstr>OBIETTIVI SPECIFICI</vt:lpstr>
      <vt:lpstr>                    TEMPI </vt:lpstr>
      <vt:lpstr>  SOGGETTI COINVOLTI</vt:lpstr>
      <vt:lpstr>      COMUNICAZIONE</vt:lpstr>
      <vt:lpstr>        Percorso di formazione</vt:lpstr>
      <vt:lpstr>Percorso di ricerca</vt:lpstr>
      <vt:lpstr>PERCORSO DI RICERCA</vt:lpstr>
      <vt:lpstr>            Verifica/Valutazione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Segretario</dc:creator>
  <cp:lastModifiedBy>g</cp:lastModifiedBy>
  <cp:revision>78</cp:revision>
  <dcterms:created xsi:type="dcterms:W3CDTF">2013-05-16T14:26:06Z</dcterms:created>
  <dcterms:modified xsi:type="dcterms:W3CDTF">2013-07-04T17:39:31Z</dcterms:modified>
</cp:coreProperties>
</file>